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57" r:id="rId5"/>
    <p:sldId id="264" r:id="rId6"/>
    <p:sldId id="258" r:id="rId7"/>
    <p:sldId id="279" r:id="rId8"/>
    <p:sldId id="259" r:id="rId9"/>
    <p:sldId id="267" r:id="rId10"/>
    <p:sldId id="262" r:id="rId11"/>
    <p:sldId id="265" r:id="rId12"/>
    <p:sldId id="260" r:id="rId13"/>
    <p:sldId id="261" r:id="rId14"/>
    <p:sldId id="278" r:id="rId15"/>
    <p:sldId id="263" r:id="rId16"/>
    <p:sldId id="269" r:id="rId17"/>
    <p:sldId id="276" r:id="rId18"/>
    <p:sldId id="277" r:id="rId19"/>
    <p:sldId id="280" r:id="rId20"/>
    <p:sldId id="281" r:id="rId21"/>
    <p:sldId id="274" r:id="rId22"/>
    <p:sldId id="270" r:id="rId23"/>
    <p:sldId id="271" r:id="rId24"/>
    <p:sldId id="272" r:id="rId25"/>
    <p:sldId id="273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0C395B-C791-4538-BB0D-75C6CA122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868878-C18A-4A6B-B9B7-31BBCC2A7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0598EA-E5E6-4B07-9511-B2876834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9C42D2-4B48-4950-8614-D16A280C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6D96A0-6E67-4995-B046-32476538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30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18BA5-D70A-485F-A87B-74254F95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9F8C17-DE11-45D0-9FBE-C3CA54BD7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382532-7106-493D-8C60-082739CA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1C2B39-A9F5-430E-AD84-65ECA030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156C27-C09C-4906-A035-2DE4E8CC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42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49622AB-FAE9-4145-A8F1-E43C6514D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59AB79-4F39-44CE-A17F-4AFC18AEA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8785CB-3FE6-40C3-996D-BF85007C1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148C8A-2914-4985-AAE3-02AE491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B6DF10-3611-4D1C-9595-734586C8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19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64340D-8902-41AE-9178-AD90E9F8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32651E-D463-4219-B2BD-F79114838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E81D67-2199-490E-9E28-9689CB52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E604C2-D7E2-4E34-A04E-848B4EC1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CADD91-72CA-492A-8102-8ACB87FA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04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EE038-50C8-4DDC-9D58-CA85C221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8D3A5F-4249-4F03-8A41-E90A58CD8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51BAB9-AA15-40C5-B2AC-77763C023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75BC12-9534-4EB8-8431-1B8F15A2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F51202-84D5-48FB-9EB4-F3B2AD0D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07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53650-4C3C-4E0F-8CBE-D0429CF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3BD88-0551-4DCB-A843-5C600D154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53A310-7AA4-4769-BCF0-AA9E3B758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8DFDA9-9379-475D-85EF-819FE992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23FB53-4169-4602-B9E7-DD207CE7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B6B929-279D-46FE-8F54-1D93E924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077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4A928-79BD-4223-9A56-0C407915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D0A4BF-024C-426F-86D7-0ADA23ED0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251EAFB-BF72-42AE-A7AD-C635383EA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51E1690-32DA-4A76-A07A-B3C8EF439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A4E7049-C2CE-48C3-B5BF-2BDB83D0D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02A8644-53B8-4A15-B803-60590E6D9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290A689-703F-4B0B-BF09-B727E846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7C9F1AA-0DD4-47EF-8ACD-02CB1CEA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83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23801-AA5D-41CB-95C1-6E2969E3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E7B9757-EF5B-4558-9DBB-3416266C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216E86-D9E7-4F48-9803-5839D5F7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9B416B-9CCE-4B03-A440-00E372F37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929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9ED5092-84EF-4383-A73E-F2F834349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1594E68-E7B7-4FFD-B4AC-D46C7B18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A9FAA5-CC09-4513-AEA2-DDDF7C2C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1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1BDE6-630B-41EB-AA72-353B75FA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56C9C-A46A-4B94-97BB-F10D9DFA4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BCCB937-A381-48ED-9A17-E2B2173A3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E454D1-07EB-467D-9D39-6B91B8AC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B74F07-EAFC-481E-8C16-18E3829B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7452AF-061E-4481-8E71-2887BE08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54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F192F-3594-4E6C-8472-DA038102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0F0A529-9094-461E-B801-49B821E6D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72C87D-9676-4892-A2BF-86DEDCAC3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3CF5C2-2386-4BAF-97BD-F328FFD24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CACD7B-5B96-4092-98C1-53837F5C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F306AD-F46B-474F-B264-AB8C40FA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0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61D0965-34FE-4762-AEBA-96BB8B6F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A0D2C0-D49F-4B7F-AA42-36605DCE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03B9D-3D4A-46C9-8851-792CBAFB9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CA5DA-3F59-47EE-86AD-36D43407CB98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A85916-CA94-4910-B261-66213BB57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C31EE1-A65F-4418-9BC9-ABF99B322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3A537-B346-420C-ABEB-0E18E9284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01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DBF8B-E43D-4923-AAD0-D7A4E100F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0627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E53C10-C536-4131-8862-9AA34DDB3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John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8571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725977-D531-43AC-B7AA-F32B83AC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131938"/>
            <a:ext cx="2408853" cy="1034467"/>
          </a:xfrm>
        </p:spPr>
        <p:txBody>
          <a:bodyPr/>
          <a:lstStyle/>
          <a:p>
            <a:r>
              <a:rPr lang="en-US" altLang="zh-TW" dirty="0"/>
              <a:t>Total: 13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6F9AA6-80E1-4770-961C-B12EB51AF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73" r="21173"/>
          <a:stretch/>
        </p:blipFill>
        <p:spPr>
          <a:xfrm>
            <a:off x="297024" y="883576"/>
            <a:ext cx="2507602" cy="30479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291606-EBD9-448E-A0C3-390936B5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1" r="61735"/>
          <a:stretch/>
        </p:blipFill>
        <p:spPr>
          <a:xfrm>
            <a:off x="3737299" y="916472"/>
            <a:ext cx="2579913" cy="3135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A7D5739-D25E-42AE-BEED-28CCA04037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7"/>
          <a:stretch/>
        </p:blipFill>
        <p:spPr>
          <a:xfrm>
            <a:off x="7727301" y="1259258"/>
            <a:ext cx="2806960" cy="27168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9F3F86-19B4-41D4-88EF-B7BB63260D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4"/>
          <a:stretch/>
        </p:blipFill>
        <p:spPr>
          <a:xfrm>
            <a:off x="1663197" y="3796947"/>
            <a:ext cx="2850470" cy="29560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74EFA4-0B8C-44BC-9EFD-BB15E7FDF4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6" r="41760"/>
          <a:stretch/>
        </p:blipFill>
        <p:spPr>
          <a:xfrm>
            <a:off x="5777380" y="3724307"/>
            <a:ext cx="2545703" cy="309431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AAEE5A8-E842-4AAF-84F5-D97CEDF264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3" r="19873"/>
          <a:stretch/>
        </p:blipFill>
        <p:spPr>
          <a:xfrm>
            <a:off x="9255804" y="3976118"/>
            <a:ext cx="2850471" cy="28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8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60DF51-BB5B-4601-BD36-403206066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-52" r="62347" b="52"/>
          <a:stretch/>
        </p:blipFill>
        <p:spPr>
          <a:xfrm>
            <a:off x="9525685" y="462786"/>
            <a:ext cx="2479789" cy="31458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790E3D6-51EA-4953-A02D-A1EEDFB17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7" t="17310" r="40995"/>
          <a:stretch/>
        </p:blipFill>
        <p:spPr>
          <a:xfrm>
            <a:off x="1118872" y="4068739"/>
            <a:ext cx="2828906" cy="26124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702C73-163B-4C64-84C9-DF276AB358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1" t="27634" r="41953"/>
          <a:stretch/>
        </p:blipFill>
        <p:spPr>
          <a:xfrm>
            <a:off x="4484373" y="4084162"/>
            <a:ext cx="2828906" cy="25970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D36C59-D592-4707-ACCE-C35CD2ADF3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3" r="80156"/>
          <a:stretch/>
        </p:blipFill>
        <p:spPr>
          <a:xfrm>
            <a:off x="7849874" y="4112704"/>
            <a:ext cx="2959934" cy="25245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34A7853-FD16-4849-80DF-EF5ABD371F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0"/>
          <a:stretch/>
        </p:blipFill>
        <p:spPr>
          <a:xfrm>
            <a:off x="3175366" y="258093"/>
            <a:ext cx="2828906" cy="32647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A56307-FB36-4D62-A529-D626899A02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r="61600"/>
          <a:stretch/>
        </p:blipFill>
        <p:spPr>
          <a:xfrm>
            <a:off x="6525084" y="330265"/>
            <a:ext cx="2479789" cy="32606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3C779D8-1882-49D2-AC0E-7E6DCF2D99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1" r="41225"/>
          <a:stretch/>
        </p:blipFill>
        <p:spPr>
          <a:xfrm>
            <a:off x="80785" y="396370"/>
            <a:ext cx="2573769" cy="31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B762A-D33E-467D-84E0-0BE2FDC2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57" y="249269"/>
            <a:ext cx="2259563" cy="974956"/>
          </a:xfrm>
        </p:spPr>
        <p:txBody>
          <a:bodyPr/>
          <a:lstStyle/>
          <a:p>
            <a:r>
              <a:rPr lang="en-US" altLang="zh-TW" dirty="0"/>
              <a:t>Big ring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E76D07A-A6D6-448C-AB82-91290180F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3" r="43268"/>
          <a:stretch/>
        </p:blipFill>
        <p:spPr>
          <a:xfrm>
            <a:off x="4452837" y="1124655"/>
            <a:ext cx="2343148" cy="34209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DAEF33-7AD4-45D0-9DA0-55508F831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0" r="-612"/>
          <a:stretch/>
        </p:blipFill>
        <p:spPr>
          <a:xfrm>
            <a:off x="418323" y="1340081"/>
            <a:ext cx="2763416" cy="305143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907BEDF-A1C1-423A-8E43-6FFDA17964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34"/>
          <a:stretch/>
        </p:blipFill>
        <p:spPr>
          <a:xfrm>
            <a:off x="8609328" y="1511070"/>
            <a:ext cx="2923401" cy="298819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5733B8-D521-4249-B106-F9FB4C9A7A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88"/>
          <a:stretch/>
        </p:blipFill>
        <p:spPr>
          <a:xfrm>
            <a:off x="6393216" y="3418619"/>
            <a:ext cx="3000378" cy="331309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80DB276-40F0-4DC7-A769-9643ADD48D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1" r="40229"/>
          <a:stretch/>
        </p:blipFill>
        <p:spPr>
          <a:xfrm>
            <a:off x="2338780" y="3895765"/>
            <a:ext cx="2656302" cy="27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64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8722A-4A8F-4895-B84E-006ABDE2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06" y="145812"/>
            <a:ext cx="3268829" cy="1020516"/>
          </a:xfrm>
        </p:spPr>
        <p:txBody>
          <a:bodyPr/>
          <a:lstStyle/>
          <a:p>
            <a:r>
              <a:rPr lang="en-US" altLang="zh-TW" dirty="0"/>
              <a:t>Need confirm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25C6B7-7C69-4211-AE55-6F4DB0FBD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5" r="79873"/>
          <a:stretch/>
        </p:blipFill>
        <p:spPr>
          <a:xfrm>
            <a:off x="189845" y="1696267"/>
            <a:ext cx="2398661" cy="19264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965B97-EF44-490C-B288-A090D432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3" t="28590"/>
          <a:stretch/>
        </p:blipFill>
        <p:spPr>
          <a:xfrm>
            <a:off x="3067631" y="1576589"/>
            <a:ext cx="2947505" cy="20914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DD4BEFD-12AC-4F81-BD89-0C55FFABCD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34493" r="84082"/>
          <a:stretch/>
        </p:blipFill>
        <p:spPr>
          <a:xfrm>
            <a:off x="6494261" y="1548667"/>
            <a:ext cx="1832289" cy="21193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6CA2548-1DC4-4F8C-980D-F8085897D9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03"/>
          <a:stretch/>
        </p:blipFill>
        <p:spPr>
          <a:xfrm>
            <a:off x="8805675" y="999398"/>
            <a:ext cx="2481450" cy="26686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C059C4D-E3C8-422A-BD23-7D2B60CE9B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2" t="29474" r="41837"/>
          <a:stretch/>
        </p:blipFill>
        <p:spPr>
          <a:xfrm>
            <a:off x="147739" y="4419698"/>
            <a:ext cx="2224938" cy="18984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AAFA4FD-F7BA-4A29-8AF6-DCA4074717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00"/>
          <a:stretch/>
        </p:blipFill>
        <p:spPr>
          <a:xfrm>
            <a:off x="2588506" y="3978452"/>
            <a:ext cx="6849347" cy="23823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386A9E-6144-490E-A1CA-D27286376A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7" r="41953"/>
          <a:stretch/>
        </p:blipFill>
        <p:spPr>
          <a:xfrm>
            <a:off x="9820275" y="4054652"/>
            <a:ext cx="19335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300069F-84AF-437B-9C93-D74E178A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3" r="59668"/>
          <a:stretch/>
        </p:blipFill>
        <p:spPr>
          <a:xfrm>
            <a:off x="230170" y="300198"/>
            <a:ext cx="5725293" cy="20463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4BCB58-F11E-47A5-B19D-68C409CD8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1" t="14779"/>
          <a:stretch/>
        </p:blipFill>
        <p:spPr>
          <a:xfrm>
            <a:off x="168340" y="2482665"/>
            <a:ext cx="6976188" cy="20780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3ACF0F8-3E78-4BBC-B3DB-5E0E5322F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3" t="22150" r="3925"/>
          <a:stretch/>
        </p:blipFill>
        <p:spPr>
          <a:xfrm>
            <a:off x="7343192" y="2482665"/>
            <a:ext cx="1791284" cy="20780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8F55C1-BF80-45FC-ACAB-ECF8DB40F1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r="81862"/>
          <a:stretch/>
        </p:blipFill>
        <p:spPr>
          <a:xfrm>
            <a:off x="230170" y="4522602"/>
            <a:ext cx="1719947" cy="222514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3801D2-1450-40D8-938B-E97369DEC6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7"/>
          <a:stretch/>
        </p:blipFill>
        <p:spPr>
          <a:xfrm>
            <a:off x="2379314" y="4522602"/>
            <a:ext cx="4534681" cy="230109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804DAD3-F746-4705-A37F-3C096D53C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7" r="60230"/>
          <a:stretch/>
        </p:blipFill>
        <p:spPr>
          <a:xfrm>
            <a:off x="9471983" y="2048199"/>
            <a:ext cx="2448509" cy="24384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E545A15-36E1-40CE-B2E3-7B297D4B83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r="79917"/>
          <a:stretch/>
        </p:blipFill>
        <p:spPr>
          <a:xfrm>
            <a:off x="7352670" y="4832899"/>
            <a:ext cx="2119313" cy="195884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AFF2F27-92D9-4399-8884-F6EBA4AD5A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3" t="15855" r="20453"/>
          <a:stretch/>
        </p:blipFill>
        <p:spPr>
          <a:xfrm>
            <a:off x="9812686" y="4786424"/>
            <a:ext cx="2287749" cy="205179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E2AA56A-D71F-4115-9F19-D81207421C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6" t="25391" r="44089"/>
          <a:stretch/>
        </p:blipFill>
        <p:spPr>
          <a:xfrm>
            <a:off x="6457027" y="225694"/>
            <a:ext cx="1791285" cy="222655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6A8B77E-5BA0-4D0E-8927-20AD21B72B1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4" r="79917"/>
          <a:stretch/>
        </p:blipFill>
        <p:spPr>
          <a:xfrm>
            <a:off x="9029115" y="209873"/>
            <a:ext cx="2669615" cy="22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7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514E0-B07E-4B11-97CB-1720B03C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65" y="260923"/>
            <a:ext cx="6237260" cy="101737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DMPNN Remove N=3 ring- R2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E15347-A328-473B-9638-5AC945C6D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7656"/>
            <a:ext cx="5402424" cy="417330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5EF6E61-DBC7-4D44-9E72-646A412B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65" y="1474835"/>
            <a:ext cx="5401524" cy="41761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9341C-D77C-4C46-AD3C-395C87051EF2}"/>
              </a:ext>
            </a:extLst>
          </p:cNvPr>
          <p:cNvSpPr/>
          <p:nvPr/>
        </p:nvSpPr>
        <p:spPr>
          <a:xfrm>
            <a:off x="118188" y="565095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Best r2</a:t>
            </a:r>
          </a:p>
          <a:p>
            <a:r>
              <a:rPr lang="en-US" altLang="zh-TW" dirty="0"/>
              <a:t>Train: 0.9996662328571355</a:t>
            </a:r>
          </a:p>
          <a:p>
            <a:r>
              <a:rPr lang="en-US" altLang="zh-TW" dirty="0"/>
              <a:t>Valid: 0.9995614886617309</a:t>
            </a:r>
          </a:p>
          <a:p>
            <a:r>
              <a:rPr lang="en-US" altLang="zh-TW" dirty="0"/>
              <a:t>Test: 0.7003358445956377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CA55CA-9DBA-433B-888A-29C3CD83C922}"/>
              </a:ext>
            </a:extLst>
          </p:cNvPr>
          <p:cNvSpPr/>
          <p:nvPr/>
        </p:nvSpPr>
        <p:spPr>
          <a:xfrm>
            <a:off x="9266512" y="5650957"/>
            <a:ext cx="2925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Best r2</a:t>
            </a:r>
          </a:p>
          <a:p>
            <a:r>
              <a:rPr lang="en-US" altLang="zh-TW" dirty="0"/>
              <a:t>Train: 0.9999694703228853</a:t>
            </a:r>
          </a:p>
          <a:p>
            <a:r>
              <a:rPr lang="en-US" altLang="zh-TW" dirty="0"/>
              <a:t>Valid: 0.9999643046778764</a:t>
            </a:r>
          </a:p>
          <a:p>
            <a:r>
              <a:rPr lang="en-US" altLang="zh-TW" dirty="0"/>
              <a:t>Test: 0.7156135797634984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6AB949-5E0A-4E6D-9E08-0A39B60F6D41}"/>
              </a:ext>
            </a:extLst>
          </p:cNvPr>
          <p:cNvSpPr txBox="1"/>
          <p:nvPr/>
        </p:nvSpPr>
        <p:spPr>
          <a:xfrm>
            <a:off x="8220269" y="1022377"/>
            <a:ext cx="16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Previous 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126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F2C22D-B523-4FC4-A834-7EEB2CBE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42" y="308528"/>
            <a:ext cx="7247457" cy="106245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DMPNN Remove N=3 ring- RMSE</a:t>
            </a:r>
            <a:endParaRPr lang="zh-TW" altLang="en-US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771F45-BAAD-4007-8024-28E621842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2071"/>
            <a:ext cx="540067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D75F829-FFE5-487D-9A1C-26CCC453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43" y="1532071"/>
            <a:ext cx="5400675" cy="4171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8BBBB7-0D21-4F59-BEDD-137220004B2B}"/>
              </a:ext>
            </a:extLst>
          </p:cNvPr>
          <p:cNvSpPr/>
          <p:nvPr/>
        </p:nvSpPr>
        <p:spPr>
          <a:xfrm>
            <a:off x="63855" y="568084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Best RMSE</a:t>
            </a:r>
          </a:p>
          <a:p>
            <a:r>
              <a:rPr lang="en-US" altLang="zh-TW" dirty="0"/>
              <a:t>Train: 0.02391594114595351</a:t>
            </a:r>
          </a:p>
          <a:p>
            <a:r>
              <a:rPr lang="en-US" altLang="zh-TW" dirty="0"/>
              <a:t>Valid: 0.027383203909381287</a:t>
            </a:r>
          </a:p>
          <a:p>
            <a:r>
              <a:rPr lang="en-US" altLang="zh-TW" dirty="0"/>
              <a:t>Test: 0.7436954315481175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0CFAA0-D98C-4BD1-AA63-012468592971}"/>
              </a:ext>
            </a:extLst>
          </p:cNvPr>
          <p:cNvSpPr/>
          <p:nvPr/>
        </p:nvSpPr>
        <p:spPr>
          <a:xfrm>
            <a:off x="9166985" y="5692434"/>
            <a:ext cx="3615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Best RMSE</a:t>
            </a:r>
          </a:p>
          <a:p>
            <a:r>
              <a:rPr lang="en-US" altLang="zh-TW" dirty="0"/>
              <a:t>Train: 0.007218157683449905</a:t>
            </a:r>
          </a:p>
          <a:p>
            <a:r>
              <a:rPr lang="en-US" altLang="zh-TW" dirty="0"/>
              <a:t>Valid: 0.008024131946602937</a:t>
            </a:r>
          </a:p>
          <a:p>
            <a:r>
              <a:rPr lang="en-US" altLang="zh-TW" dirty="0"/>
              <a:t>Test: 0.7402398537352587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54554E-A16C-4A16-A678-18B7D02E4016}"/>
              </a:ext>
            </a:extLst>
          </p:cNvPr>
          <p:cNvSpPr txBox="1"/>
          <p:nvPr/>
        </p:nvSpPr>
        <p:spPr>
          <a:xfrm>
            <a:off x="8220269" y="1022377"/>
            <a:ext cx="16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Previous 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312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402FB-0402-42B2-9725-78D68830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30" y="401249"/>
            <a:ext cx="6722220" cy="89450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DMPNN Remove N=7 ring- R2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8AF022-426A-49DB-BF44-218D06F5A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0" y="1510977"/>
            <a:ext cx="540067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97B22CC-D8CF-4F5F-ACAF-700E5B160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603" y="1510977"/>
            <a:ext cx="5402424" cy="41733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9CCBCE-5748-43B9-A103-A1745E3ABB35}"/>
              </a:ext>
            </a:extLst>
          </p:cNvPr>
          <p:cNvSpPr/>
          <p:nvPr/>
        </p:nvSpPr>
        <p:spPr>
          <a:xfrm>
            <a:off x="129949" y="56576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Best r2</a:t>
            </a:r>
          </a:p>
          <a:p>
            <a:r>
              <a:rPr lang="en-US" altLang="zh-TW" dirty="0"/>
              <a:t>Train: 0.9997799746850944</a:t>
            </a:r>
          </a:p>
          <a:p>
            <a:r>
              <a:rPr lang="en-US" altLang="zh-TW" dirty="0"/>
              <a:t>Valid: 0.9997249929169655</a:t>
            </a:r>
          </a:p>
          <a:p>
            <a:r>
              <a:rPr lang="en-US" altLang="zh-TW" dirty="0"/>
              <a:t>Test: 0.7125053019657133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8F8E01-BF5A-4A24-B33F-FC89705104B2}"/>
              </a:ext>
            </a:extLst>
          </p:cNvPr>
          <p:cNvSpPr/>
          <p:nvPr/>
        </p:nvSpPr>
        <p:spPr>
          <a:xfrm>
            <a:off x="9136563" y="5657670"/>
            <a:ext cx="2925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Best r2</a:t>
            </a:r>
          </a:p>
          <a:p>
            <a:r>
              <a:rPr lang="en-US" altLang="zh-TW" dirty="0"/>
              <a:t>Train: 0.9999694703228853</a:t>
            </a:r>
          </a:p>
          <a:p>
            <a:r>
              <a:rPr lang="en-US" altLang="zh-TW" dirty="0"/>
              <a:t>Valid: 0.9999643046778764</a:t>
            </a:r>
          </a:p>
          <a:p>
            <a:r>
              <a:rPr lang="en-US" altLang="zh-TW" dirty="0"/>
              <a:t>Test: 0.7156135797634984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04EA4A-877F-4BA2-9EE3-B440A15848E8}"/>
              </a:ext>
            </a:extLst>
          </p:cNvPr>
          <p:cNvSpPr txBox="1"/>
          <p:nvPr/>
        </p:nvSpPr>
        <p:spPr>
          <a:xfrm>
            <a:off x="8220269" y="1022377"/>
            <a:ext cx="16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Previous 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044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886F2-4AF8-40C8-B075-F2C425C0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7" y="312608"/>
            <a:ext cx="7250177" cy="101580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DMPNN Remove N=7 ring- RMSE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6A190D2-3B50-46DE-B543-7E44F19C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53" y="1391338"/>
            <a:ext cx="540067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9DCC1A2-95CC-426C-856A-60A642B30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772" y="1391338"/>
            <a:ext cx="540067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CC755B-0739-4B68-B581-582049E89F82}"/>
              </a:ext>
            </a:extLst>
          </p:cNvPr>
          <p:cNvSpPr/>
          <p:nvPr/>
        </p:nvSpPr>
        <p:spPr>
          <a:xfrm>
            <a:off x="41891" y="562621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Best RMSE</a:t>
            </a:r>
          </a:p>
          <a:p>
            <a:r>
              <a:rPr lang="en-US" altLang="zh-TW" dirty="0"/>
              <a:t>Train: 0.018721756777914666</a:t>
            </a:r>
          </a:p>
          <a:p>
            <a:r>
              <a:rPr lang="en-US" altLang="zh-TW" dirty="0"/>
              <a:t>Valid: 0.021626419326263035</a:t>
            </a:r>
          </a:p>
          <a:p>
            <a:r>
              <a:rPr lang="en-US" altLang="zh-TW" dirty="0"/>
              <a:t>Test: 0.7231905812038686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594A7D-C479-477E-A362-DA4F3C8ACBEC}"/>
              </a:ext>
            </a:extLst>
          </p:cNvPr>
          <p:cNvSpPr/>
          <p:nvPr/>
        </p:nvSpPr>
        <p:spPr>
          <a:xfrm>
            <a:off x="9102109" y="5626211"/>
            <a:ext cx="3615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Best RMSE</a:t>
            </a:r>
          </a:p>
          <a:p>
            <a:r>
              <a:rPr lang="en-US" altLang="zh-TW" dirty="0"/>
              <a:t>Train: 0.007218157683449905</a:t>
            </a:r>
          </a:p>
          <a:p>
            <a:r>
              <a:rPr lang="en-US" altLang="zh-TW" dirty="0"/>
              <a:t>Valid: 0.008024131946602937</a:t>
            </a:r>
          </a:p>
          <a:p>
            <a:r>
              <a:rPr lang="en-US" altLang="zh-TW" dirty="0"/>
              <a:t>Test: 0.7402398537352587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837643-16FA-433A-8D89-ED5E7152A13C}"/>
              </a:ext>
            </a:extLst>
          </p:cNvPr>
          <p:cNvSpPr txBox="1"/>
          <p:nvPr/>
        </p:nvSpPr>
        <p:spPr>
          <a:xfrm>
            <a:off x="8220269" y="1022377"/>
            <a:ext cx="16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Previous 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1451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60976B3-F2FB-4162-A3E5-3D3705CE1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5" y="581026"/>
            <a:ext cx="11978590" cy="30861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6B17637-7849-4407-8C66-D37BF1D3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49" y="4371974"/>
            <a:ext cx="2238375" cy="22383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43CBCB-0DFB-4D00-A627-87E5F6649EB8}"/>
              </a:ext>
            </a:extLst>
          </p:cNvPr>
          <p:cNvSpPr txBox="1"/>
          <p:nvPr/>
        </p:nvSpPr>
        <p:spPr>
          <a:xfrm>
            <a:off x="962025" y="4362448"/>
            <a:ext cx="7381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After remove N7 ring, DMPNN model’ s prediction result, total 16/147 difference &gt; 60 min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4520AA-9216-4C67-AD7C-965DB2CAC1BC}"/>
              </a:ext>
            </a:extLst>
          </p:cNvPr>
          <p:cNvSpPr txBox="1"/>
          <p:nvPr/>
        </p:nvSpPr>
        <p:spPr>
          <a:xfrm>
            <a:off x="2305049" y="6046141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Graphs of these compound is continued in next slide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8626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88A64A-FAFB-4A58-891A-211BA0EB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505085"/>
            <a:ext cx="4648201" cy="1043797"/>
          </a:xfrm>
        </p:spPr>
        <p:txBody>
          <a:bodyPr>
            <a:normAutofit/>
          </a:bodyPr>
          <a:lstStyle/>
          <a:p>
            <a:r>
              <a:rPr lang="en-US" altLang="zh-TW" dirty="0"/>
              <a:t>N=3 ring, Total: 67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C83B7F-564F-46BE-9248-3B730F03D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8" r="20513"/>
          <a:stretch/>
        </p:blipFill>
        <p:spPr>
          <a:xfrm>
            <a:off x="4385386" y="1846695"/>
            <a:ext cx="3191071" cy="33841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641F81E-E5FC-49BB-802C-F70D61910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03"/>
          <a:stretch/>
        </p:blipFill>
        <p:spPr>
          <a:xfrm>
            <a:off x="583163" y="1846695"/>
            <a:ext cx="3391678" cy="339212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930B93-986D-45EC-8800-2614A646D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5" r="42372"/>
          <a:stretch/>
        </p:blipFill>
        <p:spPr>
          <a:xfrm>
            <a:off x="8145624" y="1504708"/>
            <a:ext cx="2948472" cy="38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87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4EFDA18-AC47-4181-80D8-F1134966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4869"/>
          <a:stretch/>
        </p:blipFill>
        <p:spPr>
          <a:xfrm>
            <a:off x="270573" y="255353"/>
            <a:ext cx="11587758" cy="17658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A10391-D491-436E-A4F7-664129F9E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13281"/>
          <a:stretch/>
        </p:blipFill>
        <p:spPr>
          <a:xfrm>
            <a:off x="655747" y="4640402"/>
            <a:ext cx="11202584" cy="20426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E8C317-7A4D-4E64-86D9-33B6FD74E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2500"/>
          <a:stretch/>
        </p:blipFill>
        <p:spPr>
          <a:xfrm>
            <a:off x="368204" y="2491917"/>
            <a:ext cx="11490127" cy="20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B3760-88AD-44DF-99B9-A51C5BA9A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70" y="319314"/>
            <a:ext cx="9882673" cy="875846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WWL kernel-&gt; Wasserstein distance matrix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9EBD9F-83CC-4634-9B99-A0EF7B37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955"/>
            <a:ext cx="10515600" cy="4880008"/>
          </a:xfrm>
        </p:spPr>
        <p:txBody>
          <a:bodyPr/>
          <a:lstStyle/>
          <a:p>
            <a:r>
              <a:rPr lang="en-US" altLang="zh-TW" dirty="0"/>
              <a:t>Convert smiles to </a:t>
            </a:r>
            <a:r>
              <a:rPr lang="en-US" altLang="zh-TW" dirty="0" err="1"/>
              <a:t>igraph</a:t>
            </a:r>
            <a:r>
              <a:rPr lang="en-US" altLang="zh-TW" dirty="0"/>
              <a:t> ‘s graph object</a:t>
            </a:r>
          </a:p>
          <a:p>
            <a:r>
              <a:rPr lang="en-US" altLang="zh-TW" dirty="0"/>
              <a:t>Calculate Wasserstein distance matrix: node label</a:t>
            </a:r>
          </a:p>
          <a:p>
            <a:pPr lvl="1"/>
            <a:r>
              <a:rPr lang="en-US" altLang="zh-TW" dirty="0"/>
              <a:t>1 -&gt; all, for total 1554 compounds in dataset, matrix shape: (1554, 1554)</a:t>
            </a:r>
          </a:p>
          <a:p>
            <a:pPr lvl="1"/>
            <a:r>
              <a:rPr lang="en-US" altLang="zh-TW" dirty="0"/>
              <a:t>Now Implement: nodes label (can be continuous label)</a:t>
            </a:r>
          </a:p>
          <a:p>
            <a:pPr lvl="1"/>
            <a:r>
              <a:rPr lang="en-US" altLang="zh-TW" dirty="0"/>
              <a:t>In this case: using </a:t>
            </a:r>
            <a:r>
              <a:rPr lang="en-US" altLang="zh-TW" dirty="0" err="1"/>
              <a:t>atom.GetAtomicNum</a:t>
            </a:r>
            <a:r>
              <a:rPr lang="en-US" altLang="zh-TW" dirty="0"/>
              <a:t>() as node label</a:t>
            </a:r>
          </a:p>
          <a:p>
            <a:r>
              <a:rPr lang="en-US" altLang="zh-TW" dirty="0"/>
              <a:t>Wasserstein distance matrix can be used in clustering</a:t>
            </a:r>
          </a:p>
          <a:p>
            <a:pPr lvl="1"/>
            <a:r>
              <a:rPr lang="en-US" altLang="zh-TW" dirty="0" err="1"/>
              <a:t>AgglomerativeClustering</a:t>
            </a:r>
            <a:endParaRPr lang="en-US" altLang="zh-TW" dirty="0"/>
          </a:p>
          <a:p>
            <a:pPr lvl="1"/>
            <a:r>
              <a:rPr lang="en-US" altLang="zh-TW" dirty="0"/>
              <a:t>PCA, TSNE</a:t>
            </a:r>
          </a:p>
          <a:p>
            <a:pPr lvl="1"/>
            <a:r>
              <a:rPr lang="en-US" altLang="zh-TW" dirty="0"/>
              <a:t>K-means</a:t>
            </a:r>
          </a:p>
          <a:p>
            <a:pPr lvl="2"/>
            <a:r>
              <a:rPr lang="en-US" altLang="zh-TW" dirty="0"/>
              <a:t>Choosing n from 6 to 30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9330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2CB0D-5ED5-4818-A286-D3B804095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178513"/>
            <a:ext cx="10515600" cy="810532"/>
          </a:xfrm>
        </p:spPr>
        <p:txBody>
          <a:bodyPr>
            <a:noAutofit/>
          </a:bodyPr>
          <a:lstStyle/>
          <a:p>
            <a:r>
              <a:rPr lang="en-US" altLang="zh-TW" sz="3200" dirty="0" err="1"/>
              <a:t>n_clusters</a:t>
            </a:r>
            <a:r>
              <a:rPr lang="en-US" altLang="zh-TW" sz="3200" dirty="0"/>
              <a:t> = 13, The average </a:t>
            </a:r>
            <a:r>
              <a:rPr lang="en-US" altLang="zh-TW" sz="3200" dirty="0" err="1"/>
              <a:t>silhouette_score</a:t>
            </a:r>
            <a:r>
              <a:rPr lang="en-US" altLang="zh-TW" sz="3200" dirty="0"/>
              <a:t> is : 0.4186</a:t>
            </a:r>
            <a:endParaRPr lang="zh-TW" alt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85A0F4-FB48-44F1-AC30-4C3C1E18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7" y="1180327"/>
            <a:ext cx="11734800" cy="54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67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531B4-8490-4A02-AE27-2505C5E5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66" y="242993"/>
            <a:ext cx="10515600" cy="699278"/>
          </a:xfrm>
        </p:spPr>
        <p:txBody>
          <a:bodyPr>
            <a:normAutofit/>
          </a:bodyPr>
          <a:lstStyle/>
          <a:p>
            <a:r>
              <a:rPr lang="en-US" altLang="zh-TW" sz="3200" dirty="0" err="1"/>
              <a:t>n_clusters</a:t>
            </a:r>
            <a:r>
              <a:rPr lang="en-US" altLang="zh-TW" sz="3200" dirty="0"/>
              <a:t> = 19, The average </a:t>
            </a:r>
            <a:r>
              <a:rPr lang="en-US" altLang="zh-TW" sz="3200" dirty="0" err="1"/>
              <a:t>silhouette_score</a:t>
            </a:r>
            <a:r>
              <a:rPr lang="en-US" altLang="zh-TW" sz="3200" dirty="0"/>
              <a:t> is : 0.3797</a:t>
            </a:r>
            <a:endParaRPr lang="zh-TW" altLang="en-US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A7CB8D-2498-40D5-BA9C-EF674A3A6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1118762"/>
            <a:ext cx="11728580" cy="549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09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ED1BB-D1AB-453F-9C5E-85E334F0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5" y="177799"/>
            <a:ext cx="9500118" cy="857899"/>
          </a:xfrm>
        </p:spPr>
        <p:txBody>
          <a:bodyPr>
            <a:normAutofit/>
          </a:bodyPr>
          <a:lstStyle/>
          <a:p>
            <a:r>
              <a:rPr lang="en-US" altLang="zh-TW" sz="3200" dirty="0" err="1"/>
              <a:t>n_clusters</a:t>
            </a:r>
            <a:r>
              <a:rPr lang="en-US" altLang="zh-TW" sz="3200" dirty="0"/>
              <a:t> = 25, The average </a:t>
            </a:r>
            <a:r>
              <a:rPr lang="en-US" altLang="zh-TW" sz="3200" dirty="0" err="1"/>
              <a:t>silhouette_score</a:t>
            </a:r>
            <a:r>
              <a:rPr lang="en-US" altLang="zh-TW" sz="3200" dirty="0"/>
              <a:t> is : 0.3651</a:t>
            </a:r>
            <a:endParaRPr lang="zh-TW" altLang="en-US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122772-4F66-4166-AFB6-100BDF66B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5" y="1184274"/>
            <a:ext cx="11790784" cy="552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679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5162655-E93E-425E-B652-05B2F0515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9" r="18579"/>
          <a:stretch/>
        </p:blipFill>
        <p:spPr>
          <a:xfrm>
            <a:off x="6329266" y="221067"/>
            <a:ext cx="5505062" cy="641586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CFECC4C-45BC-44EC-8F92-D74CA433DA6B}"/>
              </a:ext>
            </a:extLst>
          </p:cNvPr>
          <p:cNvSpPr txBox="1"/>
          <p:nvPr/>
        </p:nvSpPr>
        <p:spPr>
          <a:xfrm>
            <a:off x="130629" y="529453"/>
            <a:ext cx="496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Due to multiple rings in dataset…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1D51A7-1015-4506-BB29-9E7BE530BD7C}"/>
              </a:ext>
            </a:extLst>
          </p:cNvPr>
          <p:cNvSpPr/>
          <p:nvPr/>
        </p:nvSpPr>
        <p:spPr>
          <a:xfrm>
            <a:off x="130629" y="240749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“ In O-GNN, each ring is represented by a latent vector, which contributes to and is iteratively updated by atom and bond representations. ”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A557E1-1368-42D9-93AA-7D0DD7E3E5DF}"/>
              </a:ext>
            </a:extLst>
          </p:cNvPr>
          <p:cNvSpPr/>
          <p:nvPr/>
        </p:nvSpPr>
        <p:spPr>
          <a:xfrm>
            <a:off x="130629" y="380067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“ Theoretical analysis shows </a:t>
            </a:r>
            <a:r>
              <a:rPr lang="en-US" altLang="zh-TW" dirty="0" err="1"/>
              <a:t>tha</a:t>
            </a:r>
            <a:r>
              <a:rPr lang="en-US" altLang="zh-TW" dirty="0"/>
              <a:t> </a:t>
            </a:r>
            <a:r>
              <a:rPr lang="en-US" altLang="zh-TW" dirty="0" err="1"/>
              <a:t>tO</a:t>
            </a:r>
            <a:r>
              <a:rPr lang="en-US" altLang="zh-TW" dirty="0"/>
              <a:t>-GNN is able to distinguish two isomorphic subgraphs lying on different rings using only one layer while conventional graph convolutional neural networks require multiple layers to distinguish, demonstrating that O-GNN is more expressive. 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936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5D2C1F-B4AE-44FF-AA40-8D2F4A9F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2" y="505085"/>
            <a:ext cx="4245817" cy="92249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N=7 ring, Total: 87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BDFF45-C3AD-4009-92D2-CBB736D7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6"/>
          <a:stretch/>
        </p:blipFill>
        <p:spPr>
          <a:xfrm>
            <a:off x="345233" y="2388636"/>
            <a:ext cx="7855586" cy="26421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22C369-A79D-4ED9-8E04-696232ABB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0"/>
          <a:stretch/>
        </p:blipFill>
        <p:spPr>
          <a:xfrm>
            <a:off x="8453533" y="2288110"/>
            <a:ext cx="2761861" cy="283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0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449DD8-E205-4C99-9604-192C15AC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38" y="165128"/>
            <a:ext cx="1996908" cy="1223081"/>
          </a:xfrm>
        </p:spPr>
        <p:txBody>
          <a:bodyPr/>
          <a:lstStyle/>
          <a:p>
            <a:r>
              <a:rPr lang="en-US" altLang="zh-TW" dirty="0"/>
              <a:t>Total:12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3A7457-7B9A-486D-9B2F-B60309727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2"/>
          <a:stretch/>
        </p:blipFill>
        <p:spPr>
          <a:xfrm>
            <a:off x="214202" y="1337832"/>
            <a:ext cx="2525060" cy="25027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E141309-9003-4810-9FCE-C2A39AB65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76"/>
          <a:stretch/>
        </p:blipFill>
        <p:spPr>
          <a:xfrm>
            <a:off x="3155881" y="1203864"/>
            <a:ext cx="2525059" cy="26970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249603-36D2-444C-90CC-73449F1ED0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2" r="18571"/>
          <a:stretch/>
        </p:blipFill>
        <p:spPr>
          <a:xfrm>
            <a:off x="6333647" y="1262141"/>
            <a:ext cx="2746494" cy="26387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0E76438-E28B-4F23-B231-D97ED21F79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8" r="80806"/>
          <a:stretch/>
        </p:blipFill>
        <p:spPr>
          <a:xfrm>
            <a:off x="9938121" y="1260554"/>
            <a:ext cx="2135940" cy="26310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B445908-BD05-46F5-B5E5-156F888875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45" r="59056"/>
          <a:stretch/>
        </p:blipFill>
        <p:spPr>
          <a:xfrm>
            <a:off x="1498926" y="4123104"/>
            <a:ext cx="2690519" cy="25383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C9378A4-89CD-4607-BB8B-40528DDD0D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4" r="60051"/>
          <a:stretch/>
        </p:blipFill>
        <p:spPr>
          <a:xfrm>
            <a:off x="4688915" y="3805668"/>
            <a:ext cx="2525058" cy="281735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89D08EF-64AB-422D-945A-ECEE41D1D4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8" r="41939"/>
          <a:stretch/>
        </p:blipFill>
        <p:spPr>
          <a:xfrm>
            <a:off x="8063757" y="3746425"/>
            <a:ext cx="2333712" cy="27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3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4B061BA-7686-44D0-B9F0-208CDC295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02"/>
          <a:stretch/>
        </p:blipFill>
        <p:spPr>
          <a:xfrm>
            <a:off x="6833133" y="3628929"/>
            <a:ext cx="3021905" cy="30374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B26A2ED-46F3-43BA-B316-245E2FCEE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84"/>
          <a:stretch/>
        </p:blipFill>
        <p:spPr>
          <a:xfrm>
            <a:off x="9065719" y="594081"/>
            <a:ext cx="3019102" cy="30348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00930D4-AADF-406F-8646-2B16BBBEC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4" t="27366" r="4337"/>
          <a:stretch/>
        </p:blipFill>
        <p:spPr>
          <a:xfrm>
            <a:off x="610074" y="1047750"/>
            <a:ext cx="2015095" cy="248524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C3DD888-5356-402A-B8CA-0F8F7407E2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26"/>
          <a:stretch/>
        </p:blipFill>
        <p:spPr>
          <a:xfrm>
            <a:off x="4626079" y="597824"/>
            <a:ext cx="2939841" cy="303484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5766267-C37D-465A-BE30-A3BAFBAC6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35"/>
          <a:stretch/>
        </p:blipFill>
        <p:spPr>
          <a:xfrm>
            <a:off x="2500140" y="3628928"/>
            <a:ext cx="2752080" cy="30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3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E5711-61AC-4D82-A106-A1D0C8FB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Total: 19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F09304-8ECA-4EAE-AA42-57FA658C1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84"/>
          <a:stretch/>
        </p:blipFill>
        <p:spPr>
          <a:xfrm>
            <a:off x="7181850" y="1687211"/>
            <a:ext cx="2486027" cy="23885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EF9024-9FC5-4556-B11A-6788D0016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9396"/>
            <a:ext cx="4731658" cy="236194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020F9FD-C81A-4204-A79A-FA60F5643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8"/>
          <a:stretch/>
        </p:blipFill>
        <p:spPr>
          <a:xfrm>
            <a:off x="4991099" y="1687211"/>
            <a:ext cx="2171700" cy="243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22B051-5659-49EF-B9B7-78901204CD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6" r="40469"/>
          <a:stretch/>
        </p:blipFill>
        <p:spPr>
          <a:xfrm>
            <a:off x="9686928" y="1696736"/>
            <a:ext cx="2351316" cy="243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380053-DD3E-4C1D-88F9-A00926C3D8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9" t="21432" r="1"/>
          <a:stretch/>
        </p:blipFill>
        <p:spPr>
          <a:xfrm>
            <a:off x="101365" y="4701327"/>
            <a:ext cx="2486027" cy="191581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E3361F1-065B-4720-97F9-54B645533D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7" r="40860"/>
          <a:stretch/>
        </p:blipFill>
        <p:spPr>
          <a:xfrm>
            <a:off x="5054596" y="4212326"/>
            <a:ext cx="2219327" cy="2438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4790ECA-1E5F-4269-92E8-59F46329FF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992"/>
          <a:stretch/>
        </p:blipFill>
        <p:spPr>
          <a:xfrm>
            <a:off x="7382328" y="4229511"/>
            <a:ext cx="2304600" cy="243861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364728C-CBEA-4669-89F2-48F9E324ED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01"/>
          <a:stretch/>
        </p:blipFill>
        <p:spPr>
          <a:xfrm>
            <a:off x="2568569" y="4229511"/>
            <a:ext cx="2523673" cy="24384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892D6C7-21AE-4BD6-BE7F-0F5BB90A9A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6"/>
          <a:stretch/>
        </p:blipFill>
        <p:spPr>
          <a:xfrm>
            <a:off x="9741127" y="4184143"/>
            <a:ext cx="241322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4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BEEEEF6-F331-4425-8594-DEAB5A9B6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/>
          <a:stretch/>
        </p:blipFill>
        <p:spPr>
          <a:xfrm>
            <a:off x="2628900" y="663593"/>
            <a:ext cx="9220201" cy="2320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3BFDD9-06E0-4D0B-BDFB-58E47E088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6"/>
          <a:stretch/>
        </p:blipFill>
        <p:spPr>
          <a:xfrm>
            <a:off x="7410443" y="3599849"/>
            <a:ext cx="2419350" cy="243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9F2E80-90E1-4EA9-8549-45EA374B94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09" r="1797"/>
          <a:stretch/>
        </p:blipFill>
        <p:spPr>
          <a:xfrm>
            <a:off x="2819404" y="3514424"/>
            <a:ext cx="1962152" cy="2438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73A4EFF-FE4B-4D47-A2B3-1CA0D46828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56"/>
          <a:stretch/>
        </p:blipFill>
        <p:spPr>
          <a:xfrm>
            <a:off x="4924425" y="3676650"/>
            <a:ext cx="2343149" cy="236159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D7BA87B-3C60-4AD0-8975-1EC773237A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7" r="41251"/>
          <a:stretch/>
        </p:blipFill>
        <p:spPr>
          <a:xfrm>
            <a:off x="161924" y="546109"/>
            <a:ext cx="2171700" cy="2438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A60DB1F-C04B-4D92-87D2-AEC694CF0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35" y="3476024"/>
            <a:ext cx="2462997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29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283D99-EFEF-40FA-9686-FFDE49FAF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28" y="419876"/>
            <a:ext cx="2021819" cy="1074868"/>
          </a:xfrm>
        </p:spPr>
        <p:txBody>
          <a:bodyPr/>
          <a:lstStyle/>
          <a:p>
            <a:r>
              <a:rPr lang="en-US" altLang="zh-TW" dirty="0"/>
              <a:t>Total: 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068B91-4BE8-4B02-9F83-3C4570EF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10"/>
          <a:stretch/>
        </p:blipFill>
        <p:spPr>
          <a:xfrm>
            <a:off x="365828" y="2388637"/>
            <a:ext cx="2624819" cy="26935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446237-EF66-46ED-80E6-6AB67BC1F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3" r="61046"/>
          <a:stretch/>
        </p:blipFill>
        <p:spPr>
          <a:xfrm>
            <a:off x="3183707" y="2272147"/>
            <a:ext cx="2537623" cy="281002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3E8E5C-7452-4AA6-A2D9-0F5C0DAB9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34"/>
          <a:stretch/>
        </p:blipFill>
        <p:spPr>
          <a:xfrm>
            <a:off x="6063983" y="2411232"/>
            <a:ext cx="2578532" cy="26483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07D514D-EB56-4053-8330-E2F3755494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3" r="39541"/>
          <a:stretch/>
        </p:blipFill>
        <p:spPr>
          <a:xfrm>
            <a:off x="8947118" y="2272147"/>
            <a:ext cx="2672438" cy="27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2B02A-32F5-4FD7-BA82-4ADA0B3B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14" y="365125"/>
            <a:ext cx="1960984" cy="945534"/>
          </a:xfrm>
        </p:spPr>
        <p:txBody>
          <a:bodyPr/>
          <a:lstStyle/>
          <a:p>
            <a:r>
              <a:rPr lang="en-US" altLang="zh-TW" dirty="0"/>
              <a:t>Total:3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07AA2D-35C4-41D0-BC98-DA0C3C668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3" r="40153"/>
          <a:stretch/>
        </p:blipFill>
        <p:spPr>
          <a:xfrm>
            <a:off x="535614" y="2323541"/>
            <a:ext cx="3293706" cy="3223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9A9FF1D-DBD4-4091-8C81-119106CC07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" r="80434"/>
          <a:stretch/>
        </p:blipFill>
        <p:spPr>
          <a:xfrm>
            <a:off x="4409493" y="2249754"/>
            <a:ext cx="3092320" cy="34146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3DCA6C-E9F7-47D1-BFBB-A0A2E16EE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8" t="21110" r="21902"/>
          <a:stretch/>
        </p:blipFill>
        <p:spPr>
          <a:xfrm>
            <a:off x="8337679" y="2680255"/>
            <a:ext cx="2759409" cy="29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31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387</Words>
  <Application>Microsoft Office PowerPoint</Application>
  <PresentationFormat>寬螢幕</PresentationFormat>
  <Paragraphs>70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新細明體</vt:lpstr>
      <vt:lpstr>Arial</vt:lpstr>
      <vt:lpstr>Calibri</vt:lpstr>
      <vt:lpstr>Calibri Light</vt:lpstr>
      <vt:lpstr>Office 佈景主題</vt:lpstr>
      <vt:lpstr>0627</vt:lpstr>
      <vt:lpstr>N=3 ring, Total: 67</vt:lpstr>
      <vt:lpstr>N=7 ring, Total: 87</vt:lpstr>
      <vt:lpstr>Total:12</vt:lpstr>
      <vt:lpstr>PowerPoint 簡報</vt:lpstr>
      <vt:lpstr>Total: 19</vt:lpstr>
      <vt:lpstr>PowerPoint 簡報</vt:lpstr>
      <vt:lpstr>Total: 4</vt:lpstr>
      <vt:lpstr>Total:3</vt:lpstr>
      <vt:lpstr>Total: 13</vt:lpstr>
      <vt:lpstr>PowerPoint 簡報</vt:lpstr>
      <vt:lpstr>Big ring</vt:lpstr>
      <vt:lpstr>Need confirm</vt:lpstr>
      <vt:lpstr>PowerPoint 簡報</vt:lpstr>
      <vt:lpstr>DMPNN Remove N=3 ring- R2</vt:lpstr>
      <vt:lpstr>DMPNN Remove N=3 ring- RMSE</vt:lpstr>
      <vt:lpstr>DMPNN Remove N=7 ring- R2</vt:lpstr>
      <vt:lpstr>DMPNN Remove N=7 ring- RMSE</vt:lpstr>
      <vt:lpstr>PowerPoint 簡報</vt:lpstr>
      <vt:lpstr>PowerPoint 簡報</vt:lpstr>
      <vt:lpstr>WWL kernel-&gt; Wasserstein distance matrix</vt:lpstr>
      <vt:lpstr>n_clusters = 13, The average silhouette_score is : 0.4186</vt:lpstr>
      <vt:lpstr>n_clusters = 19, The average silhouette_score is : 0.3797</vt:lpstr>
      <vt:lpstr>n_clusters = 25, The average silhouette_score is : 0.3651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thereisnothingintheworld131445@gmail.com</dc:creator>
  <cp:lastModifiedBy>thereisnothingintheworld131445@gmail.com</cp:lastModifiedBy>
  <cp:revision>34</cp:revision>
  <dcterms:created xsi:type="dcterms:W3CDTF">2023-06-26T18:47:29Z</dcterms:created>
  <dcterms:modified xsi:type="dcterms:W3CDTF">2023-06-30T08:37:09Z</dcterms:modified>
</cp:coreProperties>
</file>